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8" r:id="rId4"/>
    <p:sldId id="258" r:id="rId5"/>
    <p:sldId id="279" r:id="rId6"/>
    <p:sldId id="259" r:id="rId7"/>
    <p:sldId id="260" r:id="rId8"/>
    <p:sldId id="269" r:id="rId9"/>
    <p:sldId id="270" r:id="rId10"/>
    <p:sldId id="261" r:id="rId11"/>
    <p:sldId id="272" r:id="rId12"/>
    <p:sldId id="274" r:id="rId13"/>
    <p:sldId id="275" r:id="rId14"/>
    <p:sldId id="263" r:id="rId15"/>
    <p:sldId id="264" r:id="rId16"/>
    <p:sldId id="265" r:id="rId17"/>
    <p:sldId id="266" r:id="rId18"/>
    <p:sldId id="273" r:id="rId19"/>
    <p:sldId id="276" r:id="rId20"/>
    <p:sldId id="277" r:id="rId21"/>
    <p:sldId id="278" r:id="rId22"/>
    <p:sldId id="267" r:id="rId2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C6A88-FE93-4E86-A21B-4CF1B6AE7A23}" type="datetimeFigureOut">
              <a:rPr lang="el-GR" smtClean="0"/>
              <a:pPr/>
              <a:t>17/3/2020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3EB8-4AEF-46EA-85C4-B0D53CBE24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C6A88-FE93-4E86-A21B-4CF1B6AE7A23}" type="datetimeFigureOut">
              <a:rPr lang="el-GR" smtClean="0"/>
              <a:pPr/>
              <a:t>17/3/2020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3EB8-4AEF-46EA-85C4-B0D53CBE24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C6A88-FE93-4E86-A21B-4CF1B6AE7A23}" type="datetimeFigureOut">
              <a:rPr lang="el-GR" smtClean="0"/>
              <a:pPr/>
              <a:t>17/3/2020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3EB8-4AEF-46EA-85C4-B0D53CBE24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C6A88-FE93-4E86-A21B-4CF1B6AE7A23}" type="datetimeFigureOut">
              <a:rPr lang="el-GR" smtClean="0"/>
              <a:pPr/>
              <a:t>17/3/2020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3EB8-4AEF-46EA-85C4-B0D53CBE24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C6A88-FE93-4E86-A21B-4CF1B6AE7A23}" type="datetimeFigureOut">
              <a:rPr lang="el-GR" smtClean="0"/>
              <a:pPr/>
              <a:t>17/3/2020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3EB8-4AEF-46EA-85C4-B0D53CBE24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C6A88-FE93-4E86-A21B-4CF1B6AE7A23}" type="datetimeFigureOut">
              <a:rPr lang="el-GR" smtClean="0"/>
              <a:pPr/>
              <a:t>17/3/2020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3EB8-4AEF-46EA-85C4-B0D53CBE24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C6A88-FE93-4E86-A21B-4CF1B6AE7A23}" type="datetimeFigureOut">
              <a:rPr lang="el-GR" smtClean="0"/>
              <a:pPr/>
              <a:t>17/3/2020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3EB8-4AEF-46EA-85C4-B0D53CBE24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C6A88-FE93-4E86-A21B-4CF1B6AE7A23}" type="datetimeFigureOut">
              <a:rPr lang="el-GR" smtClean="0"/>
              <a:pPr/>
              <a:t>17/3/2020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3EB8-4AEF-46EA-85C4-B0D53CBE24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C6A88-FE93-4E86-A21B-4CF1B6AE7A23}" type="datetimeFigureOut">
              <a:rPr lang="el-GR" smtClean="0"/>
              <a:pPr/>
              <a:t>17/3/2020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3EB8-4AEF-46EA-85C4-B0D53CBE24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C6A88-FE93-4E86-A21B-4CF1B6AE7A23}" type="datetimeFigureOut">
              <a:rPr lang="el-GR" smtClean="0"/>
              <a:pPr/>
              <a:t>17/3/2020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3EB8-4AEF-46EA-85C4-B0D53CBE24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C6A88-FE93-4E86-A21B-4CF1B6AE7A23}" type="datetimeFigureOut">
              <a:rPr lang="el-GR" smtClean="0"/>
              <a:pPr/>
              <a:t>17/3/2020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03EB8-4AEF-46EA-85C4-B0D53CBE24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C6A88-FE93-4E86-A21B-4CF1B6AE7A23}" type="datetimeFigureOut">
              <a:rPr lang="el-GR" smtClean="0"/>
              <a:pPr/>
              <a:t>17/3/2020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03EB8-4AEF-46EA-85C4-B0D53CBE24F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dfulness360.net/mbsr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FF0000"/>
                </a:solidFill>
              </a:rPr>
              <a:t>Mindfulness</a:t>
            </a:r>
            <a:r>
              <a:rPr lang="el-GR" sz="4800" b="1" i="1" dirty="0" smtClean="0">
                <a:solidFill>
                  <a:srgbClr val="FF0000"/>
                </a:solidFill>
              </a:rPr>
              <a:t>/</a:t>
            </a:r>
            <a:r>
              <a:rPr lang="el-GR" sz="4800" b="1" i="1" dirty="0" err="1" smtClean="0">
                <a:solidFill>
                  <a:srgbClr val="FF0000"/>
                </a:solidFill>
              </a:rPr>
              <a:t>ενσυνειδητότητα</a:t>
            </a:r>
            <a:endParaRPr lang="el-GR" sz="4800" b="1" i="1" dirty="0">
              <a:solidFill>
                <a:srgbClr val="FF0000"/>
              </a:solidFill>
            </a:endParaRPr>
          </a:p>
        </p:txBody>
      </p:sp>
      <p:pic>
        <p:nvPicPr>
          <p:cNvPr id="4" name="3 - Θέση περιεχομένου" descr="αρχείο λήψη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347670"/>
            <a:ext cx="7344816" cy="5304589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 smtClean="0">
                <a:solidFill>
                  <a:srgbClr val="FF0000"/>
                </a:solidFill>
              </a:rPr>
              <a:t>3 διαστάσεις</a:t>
            </a:r>
            <a:endParaRPr lang="el-GR" b="1" i="1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</a:rPr>
              <a:t>Η προσοχή μας εστιάζεται 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με Πρόθεση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σκόπιμη εστίαση της προσοχής μας. Όταν είμαστε στον αυτόματο πιλότο, η προσοχή μας έχει "εγκλωβιστεί" σε μια συνεχή (και όχι πάντα θετική) ροή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σκέψεων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  <a:p>
            <a:pPr fontAlgn="base"/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</a:rPr>
              <a:t> Η προσοχή 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μας </a:t>
            </a:r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</a:rPr>
              <a:t>εστιάζεται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στην 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Παρούσα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Στιγμή: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το μυαλό μας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ανεξέλεγκτο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είτε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αναπολεί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το παρελθόν, είτε προβάλει σενάρια και </a:t>
            </a:r>
            <a:r>
              <a:rPr lang="el-GR" dirty="0" err="1" smtClean="0">
                <a:solidFill>
                  <a:schemeClr val="accent1">
                    <a:lumMod val="75000"/>
                  </a:schemeClr>
                </a:solidFill>
              </a:rPr>
              <a:t>φαντασιώνει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το μέλλον.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Η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ενσυνείδητη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προσοχή είναι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πλήρως εστιασμένη στην 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εμπειρία μας την τρέχουσα στιγμή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 - στο εδώ και τώρα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Α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ποδεχόμαστε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την παρούσα στιγμή, έτσι ακριβώς όπως είναι. </a:t>
            </a:r>
          </a:p>
          <a:p>
            <a:pPr fontAlgn="base"/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Η</a:t>
            </a:r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i="1" dirty="0">
                <a:solidFill>
                  <a:schemeClr val="accent1">
                    <a:lumMod val="75000"/>
                  </a:schemeClr>
                </a:solidFill>
              </a:rPr>
              <a:t>προσοχή μας </a:t>
            </a:r>
            <a:r>
              <a:rPr lang="el-GR" b="1" i="1" dirty="0" smtClean="0">
                <a:solidFill>
                  <a:schemeClr val="accent1">
                    <a:lumMod val="75000"/>
                  </a:schemeClr>
                </a:solidFill>
              </a:rPr>
              <a:t>εστιάζεται</a:t>
            </a: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Χωρίς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Κριτική: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σκοπός μας δεν είναι να ελέγξουμε, να καταστείλουμε ή να σταματήσουμε τις σκέψεις μας.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Προσέχουμε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και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παρατηρούμε την τρέχουσα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εμπειρία, χωρίς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να την κρίνουμε, να την αναλύουμε ή να την αξιολογούμε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με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οποιονδήποτε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τρόπο.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 smtClean="0">
                <a:solidFill>
                  <a:srgbClr val="FF0000"/>
                </a:solidFill>
              </a:rPr>
              <a:t>Η </a:t>
            </a:r>
            <a:r>
              <a:rPr lang="el-GR" b="1" i="1" dirty="0" err="1" smtClean="0">
                <a:solidFill>
                  <a:srgbClr val="FF0000"/>
                </a:solidFill>
              </a:rPr>
              <a:t>ενσυνειδητότητα</a:t>
            </a:r>
            <a:endParaRPr lang="el-GR" b="1" i="1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μας επιτρέπει να γίνουμε παρατηρητές των αισθήσεων, των σκέψεων και των συναισθημάτων που προκύπτουν, χωρίς να εμπλακούμε ή παρασυρθούμε στη ροή τους</a:t>
            </a:r>
          </a:p>
          <a:p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με αυτόν τον τρόπο και ως παρατηρητές, είναι λιγότερο πιθανό να αντιδράσουμε μηχανικά με βάση τον συνήθη τρόπο σκέψης ή συμπεριφοράς</a:t>
            </a:r>
          </a:p>
          <a:p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μας δίνεται έτσι μια ευκαιρία για νέες επιλογές, φέρνοντας περισσότερη ελευθερία στη ζωή μας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 smtClean="0">
                <a:solidFill>
                  <a:srgbClr val="FF0000"/>
                </a:solidFill>
              </a:rPr>
              <a:t>Οι  πυλώνες του </a:t>
            </a:r>
            <a:r>
              <a:rPr lang="en-US" b="1" i="1" dirty="0" smtClean="0">
                <a:solidFill>
                  <a:srgbClr val="FF0000"/>
                </a:solidFill>
              </a:rPr>
              <a:t>mindfulness</a:t>
            </a:r>
            <a:endParaRPr lang="el-GR" b="1" i="1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Non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judging-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δεν κρίνω</a:t>
            </a:r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Patience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-μένω στη στιγμή, δεν περνώ στην επόμενη</a:t>
            </a:r>
          </a:p>
          <a:p>
            <a:endParaRPr lang="el-GR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Beginners mind-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σαν να τα βλέπω όλα πρώτη φορά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 smtClean="0">
                <a:solidFill>
                  <a:srgbClr val="FF0000"/>
                </a:solidFill>
              </a:rPr>
              <a:t>Οι  πυλώνες του </a:t>
            </a:r>
            <a:r>
              <a:rPr lang="en-US" b="1" i="1" dirty="0" smtClean="0">
                <a:solidFill>
                  <a:srgbClr val="FF0000"/>
                </a:solidFill>
              </a:rPr>
              <a:t>mindfulness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Acceptance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-αποδέχομαι την κατάσταση ως έχει και </a:t>
            </a:r>
            <a:r>
              <a:rPr lang="el-GR" dirty="0" err="1" smtClean="0">
                <a:solidFill>
                  <a:schemeClr val="tx2">
                    <a:lumMod val="50000"/>
                  </a:schemeClr>
                </a:solidFill>
              </a:rPr>
              <a:t>έπειτα,αν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 δε μου </a:t>
            </a:r>
            <a:r>
              <a:rPr lang="el-GR" dirty="0" err="1" smtClean="0">
                <a:solidFill>
                  <a:schemeClr val="tx2">
                    <a:lumMod val="50000"/>
                  </a:schemeClr>
                </a:solidFill>
              </a:rPr>
              <a:t>αρέσει,επιλέγω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 ενέργειες που θα έχουν ως στόχο τις επιθυμητές αλλαγές 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el-GR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Non striving-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δεν προσπαθώ να αποδεχτώ ή να απομακρύνω κάτι</a:t>
            </a:r>
          </a:p>
          <a:p>
            <a:endParaRPr lang="el-GR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Mindfulness</a:t>
            </a:r>
            <a:r>
              <a:rPr lang="el-G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&amp; Εκπαίδευση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l-GR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Οι πρακτικές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Mindfulness</a:t>
            </a:r>
            <a:r>
              <a:rPr lang="el-GR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γίνονται όλο και πιο κοινές στα εκπαιδευτικά ιδρύματα, συμπεριλαμβανομένων τόσο των σχολείων πρωτοβάθμιας όσο και αυτών της δευτεροβάθμιας.</a:t>
            </a:r>
          </a:p>
          <a:p>
            <a:pPr>
              <a:buFont typeface="Wingdings" pitchFamily="2" charset="2"/>
              <a:buChar char="v"/>
            </a:pPr>
            <a:r>
              <a:rPr lang="el-GR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 Οι εφαρμογές του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Mindfulness</a:t>
            </a:r>
            <a:r>
              <a:rPr lang="el-GR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στα σχολεία στοχεύουν στην ηρεμία και χαλάρωση των μαθητών καθώς και </a:t>
            </a:r>
            <a:r>
              <a:rPr lang="el-GR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στην εξάσκηση μαθητών και εκπαιδευτικών για να χτίσουν συμπόνια και </a:t>
            </a:r>
            <a:r>
              <a:rPr lang="el-GR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ενσυναίσθηση</a:t>
            </a:r>
            <a:r>
              <a:rPr lang="el-GR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για τους άλλους.</a:t>
            </a:r>
          </a:p>
          <a:p>
            <a:pPr>
              <a:buFont typeface="Wingdings" pitchFamily="2" charset="2"/>
              <a:buChar char="v"/>
            </a:pPr>
            <a:r>
              <a:rPr lang="el-GR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Ένα πρόσθετο όφελος για το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Mindfulness</a:t>
            </a:r>
            <a:r>
              <a:rPr lang="el-GR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στην εκπαίδευση είναι η </a:t>
            </a:r>
            <a:r>
              <a:rPr lang="el-GR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πρακτική να μειωθεί το άγχος και το στρες </a:t>
            </a:r>
            <a:r>
              <a:rPr lang="el-GR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στους μαθητές και τους εκπαιδευτικούς. </a:t>
            </a: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  <a:prstGeom prst="horizontalScroll">
            <a:avLst/>
          </a:prstGeom>
          <a:solidFill>
            <a:srgbClr val="D9F1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el-GR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Η  εφαρμογή της πρακτικής του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Mindfulness</a:t>
            </a:r>
            <a:r>
              <a:rPr lang="el-GR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ενισχύει τους στόχους της εκπαίδευσης στον 21ο αιώνα, που περιλαμβάνει την προσαρμογή σε έναν ταχέως μεταβαλλόμενο κόσμο και τη δυνατότητα να γίνουμε ευαίσθητοι και  αφοσιωμένοι πολίτες.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Mindfulness</a:t>
            </a:r>
            <a:r>
              <a:rPr lang="el-G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&amp; Εκπαίδευση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Το 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Mindfulness</a:t>
            </a:r>
            <a:r>
              <a:rPr lang="el-GR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el-GR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μπορεί να προσφέρει στους εκπαιδευτικούς πολλούς από τους απαραίτητους πόρους, ώστε να αυξήσουν το αίσθημα </a:t>
            </a:r>
            <a:r>
              <a:rPr lang="el-GR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αυτοαποτελεσματικότητάς</a:t>
            </a:r>
            <a:r>
              <a:rPr lang="el-GR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τους</a:t>
            </a:r>
          </a:p>
          <a:p>
            <a:pPr>
              <a:buFont typeface="Wingdings" pitchFamily="2" charset="2"/>
              <a:buChar char="v"/>
            </a:pPr>
            <a:r>
              <a:rPr lang="el-GR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μπορεί να ενισχύσει τις δεξιότητες διαχείρισης των πιέσεων που δέχονται </a:t>
            </a:r>
          </a:p>
          <a:p>
            <a:pPr>
              <a:buFont typeface="Wingdings" pitchFamily="2" charset="2"/>
              <a:buChar char="v"/>
            </a:pPr>
            <a:r>
              <a:rPr lang="el-GR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μπορεί να λειτουργήσει ευεργετικά στον τρόπο που οι εκπαιδευτικοί βιώνουν και διαχειρίζονται το άγχος</a:t>
            </a:r>
            <a:endParaRPr lang="el-GR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ιζόντιος πάπυρος"/>
          <p:cNvSpPr/>
          <p:nvPr/>
        </p:nvSpPr>
        <p:spPr>
          <a:xfrm>
            <a:off x="611560" y="188640"/>
            <a:ext cx="7704856" cy="5904656"/>
          </a:xfrm>
          <a:prstGeom prst="horizontalScroll">
            <a:avLst/>
          </a:prstGeom>
          <a:solidFill>
            <a:srgbClr val="D9F1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l-GR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Οι </a:t>
            </a:r>
            <a:r>
              <a:rPr lang="el-GR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απαιτήσεις</a:t>
            </a:r>
            <a:r>
              <a:rPr lang="el-GR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των σημερινών τάξεων </a:t>
            </a:r>
            <a:r>
              <a:rPr lang="el-GR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μεταβάλλονται συνεχώς</a:t>
            </a:r>
            <a:r>
              <a:rPr lang="el-GR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καθιστώντας επιτακτική </a:t>
            </a:r>
            <a:r>
              <a:rPr lang="el-GR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την ευελιξία και προσαρμοστικότητα </a:t>
            </a:r>
            <a:r>
              <a:rPr lang="el-GR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των εκπαιδευτικών. Το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Mindfulness</a:t>
            </a:r>
            <a:r>
              <a:rPr lang="el-GR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μπορεί να συνεισφέρει σημαντικά στην οικοδόμηση και ισχυροποίηση της συγκεκριμένης απαιτούμενης δεξιότητας, αφού </a:t>
            </a:r>
            <a:r>
              <a:rPr lang="el-GR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εκπαιδεύει το άτομο στο να επικεντρώνει την προσοχή και το ενδιαφέρον του στις παρούσες διαδικασίες και συναισθηματικές διεργασίες </a:t>
            </a:r>
            <a:r>
              <a:rPr lang="el-GR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Bishop et al</a:t>
            </a:r>
            <a:r>
              <a:rPr lang="el-GR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., 2004).  </a:t>
            </a:r>
            <a:endParaRPr lang="el-GR" sz="1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 smtClean="0">
                <a:solidFill>
                  <a:srgbClr val="FF0000"/>
                </a:solidFill>
              </a:rPr>
              <a:t>Πρακτικές του </a:t>
            </a:r>
            <a:r>
              <a:rPr lang="en-US" b="1" i="1" dirty="0" smtClean="0">
                <a:solidFill>
                  <a:srgbClr val="FF0000"/>
                </a:solidFill>
              </a:rPr>
              <a:t>mindfulness</a:t>
            </a:r>
            <a:endParaRPr lang="el-GR" b="1" i="1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Επίγνωση της αναπνοής</a:t>
            </a:r>
          </a:p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Επίγνωση του σώματος-ανάπαυση</a:t>
            </a:r>
          </a:p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Επίγνωση του σώματος-κίνηση</a:t>
            </a:r>
          </a:p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Επίγνωση των ήχων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των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αισθήσεων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των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σκέψεων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των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συναισθημάτων</a:t>
            </a:r>
          </a:p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Επίγνωση των καθημερινών δραστηριοτήτων</a:t>
            </a:r>
          </a:p>
          <a:p>
            <a:pPr>
              <a:buNone/>
            </a:pP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    (κάνω ντους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βουρτσίζω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δόντια)</a:t>
            </a:r>
          </a:p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Τρώω / πίνω με </a:t>
            </a:r>
            <a:r>
              <a:rPr lang="el-GR" dirty="0" err="1" smtClean="0">
                <a:solidFill>
                  <a:schemeClr val="tx2">
                    <a:lumMod val="50000"/>
                  </a:schemeClr>
                </a:solidFill>
              </a:rPr>
              <a:t>ενσυνειδητότητα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Σιωπώ με </a:t>
            </a:r>
            <a:r>
              <a:rPr lang="el-GR" dirty="0" err="1" smtClean="0">
                <a:solidFill>
                  <a:schemeClr val="tx2">
                    <a:lumMod val="50000"/>
                  </a:schemeClr>
                </a:solidFill>
              </a:rPr>
              <a:t>ενσυνειδητότητα</a:t>
            </a:r>
            <a:endParaRPr lang="el-GR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Kabat</a:t>
            </a:r>
            <a:r>
              <a:rPr lang="en-US" b="1" i="1" dirty="0" smtClean="0">
                <a:solidFill>
                  <a:srgbClr val="FF0000"/>
                </a:solidFill>
              </a:rPr>
              <a:t> -</a:t>
            </a:r>
            <a:r>
              <a:rPr lang="en-US" b="1" i="1" dirty="0" err="1" smtClean="0">
                <a:solidFill>
                  <a:srgbClr val="FF0000"/>
                </a:solidFill>
              </a:rPr>
              <a:t>Zinn</a:t>
            </a:r>
            <a:endParaRPr lang="el-GR" b="1" i="1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  </a:t>
            </a:r>
          </a:p>
          <a:p>
            <a:pPr>
              <a:buNone/>
            </a:pPr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You can’t stop the wave but you can learn surfing</a:t>
            </a:r>
            <a:endParaRPr lang="el-GR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r>
              <a:rPr lang="el-GR" dirty="0" smtClean="0"/>
              <a:t> </a:t>
            </a:r>
            <a:r>
              <a:rPr lang="el-GR" sz="2700" b="1" i="1" dirty="0" smtClean="0">
                <a:solidFill>
                  <a:srgbClr val="FF0000"/>
                </a:solidFill>
              </a:rPr>
              <a:t>Παραδείγματα </a:t>
            </a:r>
            <a:r>
              <a:rPr lang="el-GR" sz="2700" b="1" i="1" dirty="0">
                <a:solidFill>
                  <a:srgbClr val="FF0000"/>
                </a:solidFill>
              </a:rPr>
              <a:t>απουσίας </a:t>
            </a:r>
            <a:r>
              <a:rPr lang="el-GR" sz="2700" b="1" i="1" dirty="0" err="1" smtClean="0">
                <a:solidFill>
                  <a:srgbClr val="FF0000"/>
                </a:solidFill>
              </a:rPr>
              <a:t>συνειδητότητας</a:t>
            </a:r>
            <a:r>
              <a:rPr lang="el-GR" sz="2700" b="1" i="1" dirty="0" smtClean="0">
                <a:solidFill>
                  <a:srgbClr val="FF0000"/>
                </a:solidFill>
              </a:rPr>
              <a:t>/αυτόματος πιλότος</a:t>
            </a:r>
            <a:endParaRPr lang="el-GR" sz="2700" b="1" i="1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Σας έχει συμβεί να </a:t>
            </a:r>
            <a:endParaRPr lang="el-GR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οδηγείτε 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το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αυτοκίνητο 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πηγαίνοντας κάπου και φτάνοντας στον προορισμό σας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να συνειδητοποιείτε 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ότι δεν θυμάστε τίποτα από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τη 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διαδρομή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ή να 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αρχίζετε να τρώτε ένα πακέτο πατατάκια και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κάποια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στιγμή να 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διαπιστώνετε ότι το μόνο που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έχει 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απομείνει στα χέρια σας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είναι 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ένα άδειο πακέτο;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εξάσκηση του </a:t>
            </a:r>
            <a:r>
              <a:rPr lang="en-US" dirty="0" smtClean="0"/>
              <a:t>mindfulness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l-GR" dirty="0" smtClean="0"/>
              <a:t>Μειώνει ή μετριάζει</a:t>
            </a:r>
          </a:p>
          <a:p>
            <a:pPr marL="514350" indent="-514350"/>
            <a:r>
              <a:rPr lang="el-GR" dirty="0" smtClean="0"/>
              <a:t>το άγχος</a:t>
            </a:r>
          </a:p>
          <a:p>
            <a:pPr marL="514350" indent="-514350"/>
            <a:r>
              <a:rPr lang="el-GR" dirty="0" smtClean="0"/>
              <a:t>την αυπνία</a:t>
            </a:r>
          </a:p>
          <a:p>
            <a:pPr marL="514350" indent="-514350"/>
            <a:r>
              <a:rPr lang="el-GR" dirty="0" smtClean="0"/>
              <a:t>το στρες</a:t>
            </a:r>
          </a:p>
          <a:p>
            <a:pPr marL="514350" indent="-514350"/>
            <a:r>
              <a:rPr lang="el-GR" dirty="0" smtClean="0"/>
              <a:t>τον κίνδυνο στεφανιαίας νόσου</a:t>
            </a:r>
          </a:p>
          <a:p>
            <a:pPr marL="514350" indent="-514350"/>
            <a:r>
              <a:rPr lang="el-GR" dirty="0" smtClean="0"/>
              <a:t>την κατάχρηση ουσιών</a:t>
            </a:r>
          </a:p>
          <a:p>
            <a:pPr marL="514350" indent="-514350"/>
            <a:r>
              <a:rPr lang="el-GR" dirty="0" smtClean="0"/>
              <a:t>την επιθυμία για κάπνισμα</a:t>
            </a:r>
          </a:p>
          <a:p>
            <a:pPr marL="514350" indent="-514350"/>
            <a:r>
              <a:rPr lang="el-GR" dirty="0" smtClean="0"/>
              <a:t>τον χρόνιο πόνο-τα συμπτώματα </a:t>
            </a:r>
            <a:r>
              <a:rPr lang="el-GR" dirty="0" err="1" smtClean="0"/>
              <a:t>ινομυαλγίας</a:t>
            </a:r>
            <a:endParaRPr lang="el-G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l-GR" dirty="0" smtClean="0"/>
              <a:t>Η εξάσκηση του </a:t>
            </a:r>
            <a:r>
              <a:rPr lang="en-US" dirty="0" smtClean="0"/>
              <a:t>mindfulness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μπορεί να βελτιώσει</a:t>
            </a:r>
          </a:p>
          <a:p>
            <a:r>
              <a:rPr lang="el-GR" dirty="0" smtClean="0"/>
              <a:t>την ποιότητα ζωής</a:t>
            </a:r>
          </a:p>
          <a:p>
            <a:r>
              <a:rPr lang="el-GR" dirty="0" smtClean="0"/>
              <a:t>την ικανοποίηση και την εγγύτητα σε μια σχέση</a:t>
            </a:r>
          </a:p>
          <a:p>
            <a:r>
              <a:rPr lang="el-GR" dirty="0" smtClean="0"/>
              <a:t>τη σεξουαλική λειτουργία</a:t>
            </a:r>
          </a:p>
          <a:p>
            <a:r>
              <a:rPr lang="el-GR" dirty="0" smtClean="0"/>
              <a:t>την προσοχή</a:t>
            </a:r>
          </a:p>
          <a:p>
            <a:r>
              <a:rPr lang="el-GR" dirty="0" smtClean="0"/>
              <a:t>τη λειτουργία του </a:t>
            </a:r>
            <a:r>
              <a:rPr lang="el-GR" dirty="0" smtClean="0"/>
              <a:t>ανοσοποιητικού</a:t>
            </a:r>
            <a:endParaRPr lang="el-GR" dirty="0" smtClean="0"/>
          </a:p>
          <a:p>
            <a:r>
              <a:rPr lang="el-GR" dirty="0" smtClean="0"/>
              <a:t>την κλινική εικόνα του δέρματος στους πάσχοντες από ψωρίαση</a:t>
            </a:r>
          </a:p>
          <a:p>
            <a:r>
              <a:rPr lang="el-GR" dirty="0" smtClean="0"/>
              <a:t>την αυτοδιαχείριση του διαβήτη</a:t>
            </a:r>
          </a:p>
          <a:p>
            <a:r>
              <a:rPr lang="el-GR" dirty="0" smtClean="0"/>
              <a:t>την υγεία και μακροβιότητα σε όσους διαμένουν σε γηροκομεία</a:t>
            </a:r>
            <a:endParaRPr lang="el-G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Ευχαριστώ για την προσοχή σας!</a:t>
            </a:r>
            <a:br>
              <a:rPr lang="el-GR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el-GR"/>
          </a:p>
        </p:txBody>
      </p:sp>
      <p:pic>
        <p:nvPicPr>
          <p:cNvPr id="4" name="Picture 3" descr="C:\Users\Αναστασία\Desktop\τελική εργασία\the.modern.school.teache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724819"/>
            <a:ext cx="6096000" cy="4276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 smtClean="0">
                <a:solidFill>
                  <a:srgbClr val="FF0000"/>
                </a:solidFill>
              </a:rPr>
              <a:t>Χρειάζεσαι </a:t>
            </a:r>
            <a:r>
              <a:rPr lang="en-US" b="1" i="1" dirty="0" smtClean="0">
                <a:solidFill>
                  <a:srgbClr val="FF0000"/>
                </a:solidFill>
              </a:rPr>
              <a:t>mindfulness </a:t>
            </a:r>
            <a:r>
              <a:rPr lang="el-GR" b="1" i="1" dirty="0" smtClean="0">
                <a:solidFill>
                  <a:srgbClr val="FF0000"/>
                </a:solidFill>
              </a:rPr>
              <a:t>αν</a:t>
            </a:r>
            <a:endParaRPr lang="el-GR" b="1" i="1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είπες κάτι για το οποίο μετάνιωσες κατόπιν</a:t>
            </a:r>
          </a:p>
          <a:p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ήσουν τόσο αγχωμένος για κάτι, ώστε δε μπόρεσες να κοιμηθείς την προηγούμενη νύχτα</a:t>
            </a:r>
          </a:p>
          <a:p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μπήκες στο δωμάτιο να πάρεις κάτι και μετά ξέχασες τι ήταν αυτό</a:t>
            </a:r>
          </a:p>
          <a:p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ήσουν πραγματικά θλιμμένος ή εκνευρισμένος αλλά δεν ήξερες τον λόγο</a:t>
            </a:r>
          </a:p>
          <a:p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 ήσουν τόσο απορροφημένος από ένα μυθιστόρημα  ή κάποιο  </a:t>
            </a:r>
            <a:r>
              <a:rPr lang="el-GR" dirty="0" err="1" smtClean="0">
                <a:solidFill>
                  <a:schemeClr val="tx2">
                    <a:lumMod val="75000"/>
                  </a:schemeClr>
                </a:solidFill>
              </a:rPr>
              <a:t>χόμπυ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, που όλα τ' άλλα χάνονταν κι αυτή η δραστηριότητα ήταν στο επίκεντρο της προσοχής σου</a:t>
            </a:r>
          </a:p>
          <a:p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6600" b="1" i="1" dirty="0" smtClean="0">
                <a:solidFill>
                  <a:srgbClr val="FF0000"/>
                </a:solidFill>
              </a:rPr>
              <a:t>Τι  είναι το </a:t>
            </a:r>
            <a:r>
              <a:rPr lang="en-US" sz="6600" b="1" i="1" dirty="0" smtClean="0">
                <a:solidFill>
                  <a:srgbClr val="FF0000"/>
                </a:solidFill>
              </a:rPr>
              <a:t>mindfulness</a:t>
            </a:r>
            <a:endParaRPr lang="el-GR" sz="6600" b="1" i="1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ικανότητα  </a:t>
            </a:r>
            <a:r>
              <a:rPr lang="el-GR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να συνειδητοποιούμε κάθε στιγμή τις σκέψεις</a:t>
            </a:r>
            <a:r>
              <a:rPr lang="el-GR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τα συναισθήματα, τις σωματικές αισθήσεις μας και το περιβάλλον</a:t>
            </a:r>
            <a:r>
              <a:rPr lang="el-GR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l-GR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αποδοχή</a:t>
            </a:r>
            <a:r>
              <a:rPr lang="el-GR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l-GR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δίνουμε προσοχή στις σκέψεις και τα συναισθήματά μας  </a:t>
            </a:r>
            <a:r>
              <a:rPr lang="el-GR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χωρίς να τα κρίνουμε</a:t>
            </a:r>
            <a:r>
              <a:rPr lang="el-GR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 smtClean="0">
                <a:solidFill>
                  <a:srgbClr val="FF0000"/>
                </a:solidFill>
              </a:rPr>
              <a:t>Τι δεν είναι το </a:t>
            </a:r>
            <a:r>
              <a:rPr lang="en-US" b="1" i="1" dirty="0" smtClean="0">
                <a:solidFill>
                  <a:srgbClr val="FF0000"/>
                </a:solidFill>
              </a:rPr>
              <a:t>mindfulness</a:t>
            </a:r>
            <a:endParaRPr lang="el-GR" b="1" i="1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κλασικός διαλογισμός</a:t>
            </a:r>
          </a:p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απλά χαλάρωση ή ηρεμία</a:t>
            </a:r>
          </a:p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να είμαστε συνεχώς ευτυχισμένοι</a:t>
            </a:r>
          </a:p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να σταματάμε να σκεφτόμαστε</a:t>
            </a:r>
          </a:p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θρησκεία</a:t>
            </a:r>
          </a:p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ένα είδος πειθαρχίας στην τάξη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Όταν εξασκούμε το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indfulness</a:t>
            </a:r>
            <a:endParaRPr lang="el-GR" b="1" i="1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οι σκέψεις μας </a:t>
            </a:r>
            <a:r>
              <a:rPr lang="el-GR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συντονίζονται σε αυτό που αισθανόμαστε στην παρούσα στιγμή</a:t>
            </a:r>
            <a:r>
              <a:rPr lang="el-GR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Η ζωή  μπορεί γρήγορα να μας προσπεράσει, όταν δεν είμαστε </a:t>
            </a:r>
            <a:r>
              <a:rPr lang="el-GR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επικεντρωμένοι σε </a:t>
            </a:r>
            <a:r>
              <a:rPr lang="el-GR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ό,τι</a:t>
            </a:r>
            <a:r>
              <a:rPr lang="el-GR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έχει σημασία</a:t>
            </a:r>
            <a:r>
              <a:rPr lang="el-GR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όταν συνηθίζουμε να τονίζουμε το αρνητικό και να παραβλέπουμε το θετικό </a:t>
            </a:r>
            <a:endParaRPr lang="el-GR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εντοπίζουμε  και  διαχειριζόμαστε κρυφά συναισθήματα</a:t>
            </a:r>
            <a:r>
              <a:rPr lang="el-GR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που  προκαλούν προβλήματα στις προσωπικές και επαγγελματικές σχέσεις μας με έναν υγιή τρόπο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 err="1" smtClean="0">
                <a:solidFill>
                  <a:srgbClr val="FF0000"/>
                </a:solidFill>
              </a:rPr>
              <a:t>Jon</a:t>
            </a:r>
            <a:r>
              <a:rPr lang="el-GR" b="1" i="1" dirty="0" smtClean="0">
                <a:solidFill>
                  <a:srgbClr val="FF0000"/>
                </a:solidFill>
              </a:rPr>
              <a:t> </a:t>
            </a:r>
            <a:r>
              <a:rPr lang="el-GR" b="1" i="1" dirty="0" err="1" smtClean="0">
                <a:solidFill>
                  <a:srgbClr val="FF0000"/>
                </a:solidFill>
              </a:rPr>
              <a:t>Kabat</a:t>
            </a:r>
            <a:r>
              <a:rPr lang="el-GR" b="1" i="1" dirty="0" smtClean="0">
                <a:solidFill>
                  <a:srgbClr val="FF0000"/>
                </a:solidFill>
              </a:rPr>
              <a:t> </a:t>
            </a:r>
            <a:r>
              <a:rPr lang="el-GR" b="1" i="1" dirty="0" err="1" smtClean="0">
                <a:solidFill>
                  <a:srgbClr val="FF0000"/>
                </a:solidFill>
              </a:rPr>
              <a:t>Zinn</a:t>
            </a:r>
            <a:endParaRPr lang="el-GR" b="1" i="1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Ο πρωτοπόρος επιστήμονας και δημιουργός του παγκόσμια αναγνωρισμένου προγράμματος "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hlinkClick r:id="rId2"/>
              </a:rPr>
              <a:t>Μείωση Άγχους Μέσω </a:t>
            </a:r>
            <a:r>
              <a:rPr lang="el-GR" dirty="0" err="1">
                <a:solidFill>
                  <a:schemeClr val="tx2">
                    <a:lumMod val="50000"/>
                  </a:schemeClr>
                </a:solidFill>
                <a:hlinkClick r:id="rId2"/>
              </a:rPr>
              <a:t>Ενσυνειδητότητας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hlinkClick r:id="rId2"/>
              </a:rPr>
              <a:t> - MBSR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"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ορίζει 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την </a:t>
            </a:r>
            <a:r>
              <a:rPr lang="el-GR" dirty="0" err="1">
                <a:solidFill>
                  <a:schemeClr val="tx2">
                    <a:lumMod val="50000"/>
                  </a:schemeClr>
                </a:solidFill>
              </a:rPr>
              <a:t>ενσυνειδητότητα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 ως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εξής: </a:t>
            </a:r>
            <a:r>
              <a:rPr lang="el-GR" b="1" dirty="0">
                <a:solidFill>
                  <a:schemeClr val="tx2">
                    <a:lumMod val="50000"/>
                  </a:schemeClr>
                </a:solidFill>
              </a:rPr>
              <a:t>"Η με πρόθεση παρατήρηση της εμπειρίας μας στο παρόν, χωρίς κριτική."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 smtClean="0">
                <a:solidFill>
                  <a:srgbClr val="FF0000"/>
                </a:solidFill>
              </a:rPr>
              <a:t>Εστιάζω στο παρόν</a:t>
            </a:r>
            <a:endParaRPr lang="el-GR" b="1" i="1" dirty="0">
              <a:solidFill>
                <a:srgbClr val="FF0000"/>
              </a:solidFill>
            </a:endParaRPr>
          </a:p>
        </p:txBody>
      </p:sp>
      <p:pic>
        <p:nvPicPr>
          <p:cNvPr id="6" name="5 - Θέση περιεχομένου" descr="αρχείο λήψης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lum bright="21000" contrast="48000"/>
          </a:blip>
          <a:stretch>
            <a:fillRect/>
          </a:stretch>
        </p:blipFill>
        <p:spPr>
          <a:xfrm>
            <a:off x="971600" y="1700808"/>
            <a:ext cx="7488832" cy="482453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 err="1" smtClean="0">
                <a:solidFill>
                  <a:srgbClr val="FF0000"/>
                </a:solidFill>
              </a:rPr>
              <a:t>Μαρκ</a:t>
            </a:r>
            <a:r>
              <a:rPr lang="el-GR" b="1" i="1" dirty="0" smtClean="0">
                <a:solidFill>
                  <a:srgbClr val="FF0000"/>
                </a:solidFill>
              </a:rPr>
              <a:t> </a:t>
            </a:r>
            <a:r>
              <a:rPr lang="el-GR" b="1" i="1" dirty="0" err="1" smtClean="0">
                <a:solidFill>
                  <a:srgbClr val="FF0000"/>
                </a:solidFill>
              </a:rPr>
              <a:t>Τουαίην</a:t>
            </a:r>
            <a:endParaRPr lang="el-GR" b="1" i="1" dirty="0">
              <a:solidFill>
                <a:srgbClr val="FF0000"/>
              </a:solidFill>
            </a:endParaRPr>
          </a:p>
        </p:txBody>
      </p:sp>
      <p:sp>
        <p:nvSpPr>
          <p:cNvPr id="3" name="2 - Ορθογώνιο"/>
          <p:cNvSpPr/>
          <p:nvPr/>
        </p:nvSpPr>
        <p:spPr>
          <a:xfrm>
            <a:off x="755576" y="1916832"/>
            <a:ext cx="7200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>
                <a:solidFill>
                  <a:schemeClr val="accent1">
                    <a:lumMod val="75000"/>
                  </a:schemeClr>
                </a:solidFill>
              </a:rPr>
              <a:t>Στη ζωή μου έχω περάσει από φρικτές καταστάσεις, μερικές από τις οποίες μάλιστα συνέβησαν και στην πραγματικότητα</a:t>
            </a:r>
            <a:endParaRPr lang="el-GR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938</Words>
  <Application>Microsoft Office PowerPoint</Application>
  <PresentationFormat>Προβολή στην οθόνη (4:3)</PresentationFormat>
  <Paragraphs>95</Paragraphs>
  <Slides>22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Θέμα του Office</vt:lpstr>
      <vt:lpstr>Mindfulness/ενσυνειδητότητα</vt:lpstr>
      <vt:lpstr> Παραδείγματα απουσίας συνειδητότητας/αυτόματος πιλότος</vt:lpstr>
      <vt:lpstr>Χρειάζεσαι mindfulness αν</vt:lpstr>
      <vt:lpstr>Τι  είναι το mindfulness</vt:lpstr>
      <vt:lpstr>Τι δεν είναι το mindfulness</vt:lpstr>
      <vt:lpstr>Όταν εξασκούμε το Mindfulness</vt:lpstr>
      <vt:lpstr>Jon Kabat Zinn</vt:lpstr>
      <vt:lpstr>Εστιάζω στο παρόν</vt:lpstr>
      <vt:lpstr>Μαρκ Τουαίην</vt:lpstr>
      <vt:lpstr>3 διαστάσεις</vt:lpstr>
      <vt:lpstr>Η ενσυνειδητότητα</vt:lpstr>
      <vt:lpstr>Οι  πυλώνες του mindfulness</vt:lpstr>
      <vt:lpstr>Οι  πυλώνες του mindfulness</vt:lpstr>
      <vt:lpstr>Mindfulness &amp; Εκπαίδευση</vt:lpstr>
      <vt:lpstr>Παρουσίαση του PowerPoint</vt:lpstr>
      <vt:lpstr>Mindfulness &amp; Εκπαίδευση</vt:lpstr>
      <vt:lpstr>Παρουσίαση του PowerPoint</vt:lpstr>
      <vt:lpstr>Πρακτικές του mindfulness</vt:lpstr>
      <vt:lpstr>Kabat -Zinn</vt:lpstr>
      <vt:lpstr>Η εξάσκηση του mindfulness </vt:lpstr>
      <vt:lpstr>Η εξάσκηση του mindfulness </vt:lpstr>
      <vt:lpstr>Ευχαριστώ για την προσοχή σας!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4o gym anastasia</dc:creator>
  <cp:lastModifiedBy>manolis</cp:lastModifiedBy>
  <cp:revision>48</cp:revision>
  <dcterms:created xsi:type="dcterms:W3CDTF">2020-03-05T11:24:15Z</dcterms:created>
  <dcterms:modified xsi:type="dcterms:W3CDTF">2020-03-17T12:38:51Z</dcterms:modified>
</cp:coreProperties>
</file>