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7" r:id="rId2"/>
    <p:sldId id="288" r:id="rId3"/>
    <p:sldId id="289" r:id="rId4"/>
    <p:sldId id="291" r:id="rId5"/>
    <p:sldId id="292" r:id="rId6"/>
    <p:sldId id="256" r:id="rId7"/>
    <p:sldId id="260" r:id="rId8"/>
    <p:sldId id="259" r:id="rId9"/>
    <p:sldId id="294" r:id="rId10"/>
    <p:sldId id="293" r:id="rId11"/>
    <p:sldId id="286" r:id="rId12"/>
    <p:sldId id="290" r:id="rId13"/>
    <p:sldId id="270" r:id="rId14"/>
    <p:sldId id="274" r:id="rId15"/>
    <p:sldId id="284" r:id="rId16"/>
    <p:sldId id="275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EE3"/>
    <a:srgbClr val="5C0000"/>
    <a:srgbClr val="B2CF49"/>
    <a:srgbClr val="C0BC00"/>
    <a:srgbClr val="835F29"/>
    <a:srgbClr val="414141"/>
    <a:srgbClr val="27C341"/>
    <a:srgbClr val="F4EE00"/>
    <a:srgbClr val="8A8342"/>
    <a:srgbClr val="007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C795B-521A-44BE-9BD5-6B090CD14326}" type="datetimeFigureOut">
              <a:rPr lang="el-GR" smtClean="0"/>
              <a:pPr/>
              <a:t>18/10/2020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DDF28-72D9-42E6-9B53-8EB079002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3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3D0-32AA-4091-BCCD-F7976B39A758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07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1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5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5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0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9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9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91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CF42-814A-4A35-975E-A07ED6616BB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2409-EC30-441C-991A-6CCB18E8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39633" y="156754"/>
            <a:ext cx="11168743" cy="118872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cap="all" dirty="0"/>
              <a:t>TECHNIQUES OF DRAMA AND SELF-EXPRESSION </a:t>
            </a:r>
            <a:r>
              <a:rPr lang="en-US" sz="3600" cap="all" dirty="0" smtClean="0"/>
              <a:t>IN</a:t>
            </a:r>
            <a:r>
              <a:rPr lang="el-GR" sz="3600" cap="all" dirty="0" smtClean="0"/>
              <a:t> </a:t>
            </a:r>
            <a:r>
              <a:rPr lang="en-US" sz="3600" cap="all" dirty="0" smtClean="0"/>
              <a:t>EDUCATION</a:t>
            </a:r>
            <a:r>
              <a:rPr lang="el-GR" sz="3600" dirty="0"/>
              <a:t/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51200" y="5949280"/>
            <a:ext cx="8940800" cy="90872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        Σεβίλλη,     27-31/1/2020   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11424" y="5225142"/>
            <a:ext cx="10231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ΤΕΧΝΙΚΕΣ ΔΡΑΜΑΤΟΣ ΚΑΙ ΑΥΤΟΕΚΦΡΑΣΗΣ ΣΤΗΝ ΕΚΠΑΙΔΕΥΣΗ</a:t>
            </a:r>
            <a:endParaRPr lang="el-GR" sz="3200" dirty="0"/>
          </a:p>
        </p:txBody>
      </p:sp>
      <p:pic>
        <p:nvPicPr>
          <p:cNvPr id="6146" name="Picture 2" descr="C:\Users\0000\Desktop\theatriko_paixni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501" y="994845"/>
            <a:ext cx="7464126" cy="415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464" y="273368"/>
            <a:ext cx="9160031" cy="388696"/>
          </a:xfrm>
          <a:prstGeom prst="rect">
            <a:avLst/>
          </a:prstGeom>
          <a:solidFill>
            <a:srgbClr val="DFDA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 ΤΟ ΠΑΙΧΝΙΔΙ ΚΑΙ Η ΣΥΝΔΕΣΗ ΜΕ ΤΗ ΔΗΜΙΟΥΡΓΙΚΗ ΨΥΧΗ ΜΑΣ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538" y="770710"/>
            <a:ext cx="10036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Ζητούμενο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Ένα «ταξίδι» στην παιδική ηλικία μας,</a:t>
            </a:r>
            <a:r>
              <a:rPr lang="el-GR" sz="20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 με την καθοδήγηση της </a:t>
            </a:r>
            <a:r>
              <a:rPr lang="en-US" sz="20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Elena, </a:t>
            </a:r>
            <a:r>
              <a:rPr lang="el-GR" sz="20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μας βοήθησε  </a:t>
            </a:r>
            <a:endParaRPr lang="en-US" sz="2000" dirty="0" smtClean="0"/>
          </a:p>
          <a:p>
            <a:pPr algn="ctr"/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ΝΑ ΞΑΝΑΓΙΝΟΥΜΕ ΤΟ ΠΑΙΔΙ ΠΟΥ ΚΑΠΟΤΕ ΥΠΗΡΞΑΜΕ ΚΑΙ ΝΑ ΘΥΜΗΘΟΥΜΕ </a:t>
            </a: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ΠΩΣ ΝΙΩΘΕΙ ΕΝΑ ΠΑΙΔΙ</a:t>
            </a:r>
          </a:p>
          <a:p>
            <a:pPr algn="ctr"/>
            <a:endParaRPr lang="en-US" sz="2000" dirty="0" smtClean="0"/>
          </a:p>
          <a:p>
            <a:pPr algn="ctr"/>
            <a:endParaRPr lang="el-GR" sz="2000" dirty="0" smtClean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5" y="2731498"/>
            <a:ext cx="4819343" cy="3209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624" y="4130973"/>
            <a:ext cx="689470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:\σεβίλλη\Γιάννα- Σάνι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9909" y="2125980"/>
            <a:ext cx="5917474" cy="4438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0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0080" y="0"/>
            <a:ext cx="10713720" cy="108421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2η ΜΕΡΑ</a:t>
            </a:r>
            <a:r>
              <a:rPr lang="en-US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ΤΡΙΤΗ 28/1</a:t>
            </a:r>
            <a:b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Δράμα ως μορφή κοινωνικής τέχνης…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418012" y="1058090"/>
            <a:ext cx="74719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…μας βοηθά να διερευνήσουμε με τους μαθητές μας κοινωνικές καταστάσεις και προβλήματα.</a:t>
            </a:r>
          </a:p>
          <a:p>
            <a:endParaRPr lang="el-GR" sz="2800" b="1" dirty="0" smtClean="0"/>
          </a:p>
          <a:p>
            <a:r>
              <a:rPr lang="el-GR" sz="2800" b="1" dirty="0" smtClean="0"/>
              <a:t>ΘΕΑΤΡΟ ΤΟΥ ΚΑΤΑΠΙΕΣΜΕΝΟΥ (</a:t>
            </a:r>
            <a:r>
              <a:rPr lang="en-US" sz="2800" b="1" dirty="0" smtClean="0"/>
              <a:t>AUGUSTO BOAL)</a:t>
            </a:r>
            <a:r>
              <a:rPr lang="el-GR" sz="2800" dirty="0" smtClean="0"/>
              <a:t>: </a:t>
            </a:r>
            <a:r>
              <a:rPr lang="el-GR" sz="2800" b="1" dirty="0" smtClean="0"/>
              <a:t>Το θέατρο ως μέσο επίλυσης συγκρούσεων.</a:t>
            </a:r>
          </a:p>
          <a:p>
            <a:r>
              <a:rPr lang="el-GR" sz="2800" dirty="0" smtClean="0"/>
              <a:t>Σε μια σύντομη αυτοσχέδια θεατρική σκηνή κάποιος </a:t>
            </a:r>
            <a:r>
              <a:rPr lang="el-GR" sz="2800" b="1" dirty="0" smtClean="0"/>
              <a:t>αδικείται </a:t>
            </a:r>
            <a:r>
              <a:rPr lang="el-GR" sz="2800" dirty="0" smtClean="0"/>
              <a:t>ή βρίσκεται σε δίλημμα. Διαπράττει </a:t>
            </a:r>
            <a:r>
              <a:rPr lang="el-GR" sz="2800" b="1" dirty="0" smtClean="0"/>
              <a:t>λάθη</a:t>
            </a:r>
            <a:r>
              <a:rPr lang="el-GR" sz="2800" dirty="0" smtClean="0"/>
              <a:t> και στο τέλος επικρατεί η αδικία. Στη συνέχεια η σκηνή επαναλαμβάνεται, όμως τώρα </a:t>
            </a:r>
            <a:r>
              <a:rPr lang="el-GR" sz="2800" b="1" dirty="0" smtClean="0"/>
              <a:t>το κοινό μπορεί να επέμβει</a:t>
            </a:r>
            <a:r>
              <a:rPr lang="el-GR" sz="2800" dirty="0" smtClean="0"/>
              <a:t> και να ανατρέψει την καταπιεστική πραγματικότητα που παρουσιάζεται. </a:t>
            </a:r>
          </a:p>
          <a:p>
            <a:endParaRPr lang="el-GR" sz="2800" b="1" dirty="0" smtClean="0"/>
          </a:p>
        </p:txBody>
      </p:sp>
      <p:pic>
        <p:nvPicPr>
          <p:cNvPr id="1026" name="Picture 2" descr="C:\Users\0000\Desktop\ab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344" y="175285"/>
            <a:ext cx="3881844" cy="2920841"/>
          </a:xfrm>
          <a:prstGeom prst="rect">
            <a:avLst/>
          </a:prstGeom>
          <a:noFill/>
        </p:spPr>
      </p:pic>
      <p:pic>
        <p:nvPicPr>
          <p:cNvPr id="1028" name="Picture 4" descr="C:\Users\0000\Desktop\ImageSt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9614" y="3546294"/>
            <a:ext cx="4038600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 </a:t>
            </a:r>
            <a:r>
              <a:rPr lang="el-GR" b="1" dirty="0" smtClean="0"/>
              <a:t>Διάδρομος της Συνείδησης: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                   </a:t>
            </a:r>
            <a:r>
              <a:rPr lang="el-GR" sz="4000" dirty="0" smtClean="0"/>
              <a:t>Δραματική τεχνική  του </a:t>
            </a:r>
            <a:r>
              <a:rPr lang="en-US" sz="4000" dirty="0" smtClean="0"/>
              <a:t>A. Boal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Ένα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μέλος της ομάδας παίρνει τον ρόλο κάποιου χαρακτήρα που αντιμετωπίζει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δίλημμα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Οι υπόλοιποι παρατάσσονται σε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δύο σειρές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παριστάνουν τις σκέψεις του,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αρνητικές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θετικές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Καθώς ο χαρακτήρας διασχίζει τον διάδρομο οι σκέψεις τού μιλούν και τον βοηθούν να αποφασίσει.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026" name="Picture 2" descr="C:\Users\0000\Desktop\tunne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8421" y="1870300"/>
            <a:ext cx="4989187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258" y="4284617"/>
            <a:ext cx="3317965" cy="227754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Ακρογωνιαίοι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λίθοι </a:t>
            </a:r>
            <a:endParaRPr lang="el-G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του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γλωσσικού γραμματισμού </a:t>
            </a:r>
            <a:endParaRPr lang="el-G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είναι </a:t>
            </a:r>
          </a:p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η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ομιλία </a:t>
            </a:r>
            <a:endParaRPr lang="el-G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και </a:t>
            </a:r>
          </a:p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η ακρόαση... </a:t>
            </a:r>
          </a:p>
          <a:p>
            <a:pPr algn="r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Patrice Baldwin</a:t>
            </a:r>
            <a:endParaRPr lang="el-GR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447" y="1031966"/>
            <a:ext cx="7759336" cy="2821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l-GR" sz="20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Δράμα</a:t>
            </a: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u="sng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δεν</a:t>
            </a: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μπορεί να υποκαταστήσει την τυπική διδασκαλία των τεχνικών του γραπτού λόγου, 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όμως μπορεί </a:t>
            </a: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μας βοηθήσει </a:t>
            </a: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προετοιμάσουμε 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τους μαθητές μας για παραγωγή γραπτού λόγου.</a:t>
            </a: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Πώς;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Αναπαριστώντας επικοινωνιακές καταστάσεις που βοηθούν τα παιδιά </a:t>
            </a: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διερευνήσουν 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πολλές πλευρές του θέματος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Υποστηρίζοντας το </a:t>
            </a: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ενδιαφέρον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τη φαντασία των παιδιών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51" y="273985"/>
            <a:ext cx="11918949" cy="646331"/>
          </a:xfrm>
          <a:prstGeom prst="rect">
            <a:avLst/>
          </a:prstGeom>
          <a:solidFill>
            <a:srgbClr val="DFDA00"/>
          </a:solidFill>
        </p:spPr>
        <p:txBody>
          <a:bodyPr wrap="square">
            <a:spAutoFit/>
          </a:bodyPr>
          <a:lstStyle/>
          <a:p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3η 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ΜΕΡΑ                  Το Δράμα μπορεί να βελτιώσει την αφηγηματική ικανότητα και </a:t>
            </a:r>
          </a:p>
          <a:p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ΤΕΤΑΡΤΗ 29/1              τον γραπτό λόγο των μαθητών</a:t>
            </a:r>
            <a:endParaRPr lang="en-US" b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hat is the point of creative writing? – nothing in the rulebo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915" r="-664" b="8117"/>
          <a:stretch/>
        </p:blipFill>
        <p:spPr bwMode="auto">
          <a:xfrm>
            <a:off x="7963989" y="979715"/>
            <a:ext cx="4228011" cy="256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TextBox"/>
          <p:cNvSpPr txBox="1"/>
          <p:nvPr/>
        </p:nvSpPr>
        <p:spPr>
          <a:xfrm>
            <a:off x="4114800" y="3605350"/>
            <a:ext cx="7476565" cy="29823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Επίσης μπορεί να δώσει στον μαθητή την </a:t>
            </a: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αυτοπεποίθηση 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χρειάζεται η συγγραφή ενός κειμένου.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Επιτρέποντας την παραγωγή ιδεών </a:t>
            </a: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συνεργατικά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Πληθώρα ιδεών που τη μοιράζονται όλα τα παιδιά.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παιδιά δεν φοβούνται μήπως αποτύχουν αφού η </a:t>
            </a: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ευθύνη είναι συλλογική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77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195943"/>
            <a:ext cx="8098969" cy="2281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ΧΑΡΑΚΤΗΡΑΣ ΣΤΟΝ </a:t>
            </a:r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ΤΟΙΧΟ: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Θεατρική τεχνική διερεύνησης  χαρακτήρων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Εσωτερικά- εξωτερικά χαρακτηριστικά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Θετικά- αρνητικά γνωρίσματα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Σκέψεις- εξωτερικές συνθήκες που τον πιέζουν</a:t>
            </a:r>
          </a:p>
        </p:txBody>
      </p:sp>
      <p:sp>
        <p:nvSpPr>
          <p:cNvPr id="3" name="Rectangle 2"/>
          <p:cNvSpPr/>
          <p:nvPr/>
        </p:nvSpPr>
        <p:spPr>
          <a:xfrm>
            <a:off x="2651760" y="2847704"/>
            <a:ext cx="5381897" cy="3418372"/>
          </a:xfrm>
          <a:prstGeom prst="rect">
            <a:avLst/>
          </a:prstGeom>
          <a:solidFill>
            <a:srgbClr val="007CA8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Βασικές ερωτήσεις </a:t>
            </a:r>
            <a:endParaRPr lang="en-US" sz="2000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σχετικά με τον χαρακτήρα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Σκέψεις</a:t>
            </a:r>
            <a:b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Συναισθήματα</a:t>
            </a:r>
            <a:b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Ενέργειες</a:t>
            </a:r>
          </a:p>
          <a:p>
            <a:endParaRPr lang="el-GR" sz="20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</a:t>
            </a: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ξέρω 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εγώ γι’ αυτόν,</a:t>
            </a: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που νομίζω ότι 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ξέρω,</a:t>
            </a: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που </a:t>
            </a: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θέλω να 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μάθω,</a:t>
            </a:r>
          </a:p>
          <a:p>
            <a:pPr algn="r"/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είναι...</a:t>
            </a:r>
            <a:endParaRPr lang="en-US" sz="2000" dirty="0"/>
          </a:p>
        </p:txBody>
      </p:sp>
      <p:pic>
        <p:nvPicPr>
          <p:cNvPr id="1026" name="Picture 2" descr="The Carpet Boy's Gift: Role on the Wall Graphic Organizer | Stephanie Bass-  Online Portfoli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1790" r="2686" b="16494"/>
          <a:stretch/>
        </p:blipFill>
        <p:spPr bwMode="auto">
          <a:xfrm>
            <a:off x="7419703" y="358546"/>
            <a:ext cx="4327902" cy="52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le on the Wall | Drama Resour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t="4809" r="1313" b="6915"/>
          <a:stretch/>
        </p:blipFill>
        <p:spPr bwMode="auto">
          <a:xfrm>
            <a:off x="211572" y="3153802"/>
            <a:ext cx="2343888" cy="23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6995" y="282996"/>
            <a:ext cx="6217919" cy="1186607"/>
          </a:xfrm>
          <a:prstGeom prst="rect">
            <a:avLst/>
          </a:prstGeom>
          <a:solidFill>
            <a:srgbClr val="DFDA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b="1" baseline="30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ΜΕΡΑ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ΠΕΜΠΤΗ 30/1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τέταρτη μέρα είναι αφιερωμένη στη μουσική.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8181" y="1605083"/>
            <a:ext cx="57384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βασικό </a:t>
            </a: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εργαλείο 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τον αυτοσχεδιασμό μαθαίνουμε </a:t>
            </a: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πώς μπορούμε να χρησιμοποιήσουμε </a:t>
            </a:r>
            <a:r>
              <a:rPr lang="el-GR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δουλειά μας τη μουσική, γλώσσα κοινή για όλους.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3320" y="3696789"/>
            <a:ext cx="118176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b="1" dirty="0"/>
              <a:t>Χαιρετιόμαστε με ήχους </a:t>
            </a:r>
            <a:endParaRPr lang="el-GR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b="1" dirty="0" smtClean="0"/>
              <a:t>Παράγουμε ήχους με μολύβια, ποτήρια,  με το σώμα μας (π.χ. παλαμάκια)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b="1" dirty="0" smtClean="0"/>
              <a:t>Ακούμε το περιβάλλον </a:t>
            </a:r>
            <a:r>
              <a:rPr lang="el-GR" sz="2400" b="1" dirty="0"/>
              <a:t>και </a:t>
            </a:r>
            <a:r>
              <a:rPr lang="el-GR" sz="2400" b="1" dirty="0" smtClean="0"/>
              <a:t>τους ήχους του </a:t>
            </a:r>
            <a:r>
              <a:rPr lang="el-GR" sz="2400" b="1" dirty="0"/>
              <a:t>με κλειστά </a:t>
            </a:r>
            <a:r>
              <a:rPr lang="el-GR" sz="2400" b="1" dirty="0" smtClean="0"/>
              <a:t>μάτια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b="1" dirty="0" smtClean="0"/>
              <a:t>Ακούμε τη μουσική και καθοδηγούμε/χορεύουμε το «τυφλό» ζευγάρι μας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b="1" dirty="0" smtClean="0"/>
              <a:t>Ανακαλύπτουμε τους ήχους μιας ιστορίας.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b="1" dirty="0" smtClean="0"/>
              <a:t>Δραματοποιούμε </a:t>
            </a:r>
            <a:r>
              <a:rPr lang="el-GR" sz="2400" b="1" dirty="0"/>
              <a:t>ηχητικά μια ιστορία, χρησιμοποιώντας αυτοσχέδια μουσικά όργανα </a:t>
            </a:r>
            <a:r>
              <a:rPr lang="el-GR" sz="2400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b="1" dirty="0" smtClean="0"/>
              <a:t>Μέσα από διάφορες μελωδίες καταλήγουμε στο «τραγούδι της ομάδας».</a:t>
            </a:r>
            <a:endParaRPr lang="el-GR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0055" r="1755" b="6154"/>
          <a:stretch/>
        </p:blipFill>
        <p:spPr>
          <a:xfrm rot="16200000">
            <a:off x="-270485" y="1269243"/>
            <a:ext cx="2988863" cy="170597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t="2388" r="22653" b="9453"/>
          <a:stretch/>
        </p:blipFill>
        <p:spPr>
          <a:xfrm>
            <a:off x="8386353" y="473011"/>
            <a:ext cx="3631476" cy="35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106" y="195943"/>
            <a:ext cx="2512743" cy="11866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l-GR" b="1" baseline="30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ΜΕΡΑ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ΠΑΡΑΣΚΕΥΗ 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31/1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κλείσιμο...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148149" y="692331"/>
            <a:ext cx="8686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/>
              <a:t>ΘΕΑΤΡΙΚΕΣ ΤΕΧΝΙΚΕΣ ΚΑΙ ΕΠΙΛΥΣΗ ΠΡΟΒΛΗΜΑΤΩΝ</a:t>
            </a:r>
            <a:endParaRPr lang="el-GR" sz="3200" dirty="0"/>
          </a:p>
        </p:txBody>
      </p:sp>
      <p:sp>
        <p:nvSpPr>
          <p:cNvPr id="8" name="7 - TextBox"/>
          <p:cNvSpPr txBox="1"/>
          <p:nvPr/>
        </p:nvSpPr>
        <p:spPr>
          <a:xfrm>
            <a:off x="261257" y="1397727"/>
            <a:ext cx="89872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ΜΗΠΩΣ ΠΕΡΙΣΣΟΤΕΡΟΙ ΕΧΟΥΝ ΠΕΡΙΣΣΟΤΕΡΕΣ ΙΔΕΕΣ;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Καταγράφω ή εικονογραφώ κάτι που με προβληματίζει.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Εκθέτω, όπως και τα άλλα μέλη της ομάδας, το πρόβλημά μου πάνω στο τραπέζι.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Times New Roman" panose="02020603050405020304" pitchFamily="18" charset="0"/>
              </a:rPr>
              <a:t>Περιδιαβαίνω στην «έκθεση» προβλημάτων.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Times New Roman" panose="02020603050405020304" pitchFamily="18" charset="0"/>
              </a:rPr>
              <a:t>Παρατηρώ τα προβλήματα των άλλων: τι νιώθω; </a:t>
            </a:r>
            <a:r>
              <a:rPr lang="el-GR" sz="24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Έχω να </a:t>
            </a:r>
            <a:r>
              <a:rPr lang="el-GR" sz="2400" dirty="0" smtClean="0">
                <a:latin typeface="Calibri" pitchFamily="34" charset="0"/>
                <a:cs typeface="Times New Roman" panose="02020603050405020304" pitchFamily="18" charset="0"/>
              </a:rPr>
              <a:t>προτείνω μια λύση;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Times New Roman" panose="02020603050405020304" pitchFamily="18" charset="0"/>
              </a:rPr>
              <a:t>Γράφω τη λύση που προτείνω με μια λέξη, μια φράση ή μια ζωγραφιά.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Times New Roman" panose="02020603050405020304" pitchFamily="18" charset="0"/>
              </a:rPr>
              <a:t>Στο τέλος «διαβάζω» τις λύσεις που έχουν γραφεί στο δικό μου πρόβλημα.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Times New Roman" panose="02020603050405020304" pitchFamily="18" charset="0"/>
              </a:rPr>
              <a:t>Μήπως η λύση </a:t>
            </a:r>
            <a:r>
              <a:rPr lang="el-GR" sz="2400" dirty="0" err="1" smtClean="0">
                <a:latin typeface="Calibri" pitchFamily="34" charset="0"/>
                <a:cs typeface="Times New Roman" panose="02020603050405020304" pitchFamily="18" charset="0"/>
              </a:rPr>
              <a:t>είν΄εδώ</a:t>
            </a:r>
            <a:r>
              <a:rPr lang="el-GR" sz="2400" dirty="0" smtClean="0">
                <a:latin typeface="Calibri" pitchFamily="34" charset="0"/>
                <a:cs typeface="Times New Roman" panose="02020603050405020304" pitchFamily="18" charset="0"/>
              </a:rPr>
              <a:t>; Τουλάχιστον, μια αφορμή να το σκεφτώ διαφορετικά; Σίγουρα πάντως θα έχω λάβει ένα αισιόδοξο μήνυμα.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76668" y="2650026"/>
            <a:ext cx="4323806" cy="25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2885" y="182880"/>
            <a:ext cx="8496355" cy="304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Πρόβλημα ΙΙ: στο συρτάρι!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</a:t>
            </a:r>
            <a:r>
              <a:rPr lang="el-GR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 πρόβλημα σε βασανίζει και σε κατάσταση α-πορίας, δεν μπορείς να βρεις λύση, γράψ’ το σ’ ένα χαρτί κι άφησέ το σ’ ένα συρτάρι. Κάποια στιγμή, πλησίασε, άνοιξε το συρτάρι, ξανακοίταξέ </a:t>
            </a:r>
            <a:r>
              <a:rPr lang="el-G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λογική προσέγγιση είναι ένας μόνο τρόπος για να λυθεί ένα πρόβλημα, όχι ο μοναδικός...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5730" r="8334" b="3151"/>
          <a:stretch/>
        </p:blipFill>
        <p:spPr>
          <a:xfrm rot="5400000">
            <a:off x="349007" y="578879"/>
            <a:ext cx="3051896" cy="2321777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548640" y="3252651"/>
            <a:ext cx="11392349" cy="3323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Πρόβλημα ΙΙΙ: αντικατάσταση</a:t>
            </a:r>
          </a:p>
          <a:p>
            <a:r>
              <a:rPr lang="el-G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Σκέφτομαι 5 πράγματα που </a:t>
            </a:r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«έχω να κάνω» </a:t>
            </a:r>
            <a:r>
              <a:rPr lang="el-G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5 που </a:t>
            </a:r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«πρέπει» </a:t>
            </a:r>
            <a:r>
              <a:rPr lang="el-G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κάνω.</a:t>
            </a:r>
          </a:p>
          <a:p>
            <a:r>
              <a:rPr lang="el-G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Αντικαθιστώ το «έχω να κάνω» με το </a:t>
            </a:r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«διαλέγω» </a:t>
            </a:r>
            <a:r>
              <a:rPr lang="el-G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το «πρέπει» με το </a:t>
            </a:r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«θέλω»!</a:t>
            </a:r>
          </a:p>
          <a:p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συμβαίνει τώρα; Αισθάνομαι το ίδιο;</a:t>
            </a:r>
          </a:p>
          <a:p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 μήπως με έναν μαγικό τρόπο </a:t>
            </a:r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υποχρεώσεις έγιναν επιλογές </a:t>
            </a:r>
          </a:p>
          <a:p>
            <a:r>
              <a:rPr lang="el-GR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οι αγγαρείες  έγιναν αποφάσεις;</a:t>
            </a:r>
            <a:endParaRPr lang="el-GR" sz="24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38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846" y="567502"/>
            <a:ext cx="98223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/>
              <a:t>Οι άνθρωποι μπορεί να μη θυμούνται τι έκανες ή τι τους είπες, αλλά πάντα θα θυμούνται πώς τους έκανες να αισθανθούν. </a:t>
            </a:r>
          </a:p>
          <a:p>
            <a:r>
              <a:rPr lang="el-GR" sz="3600" b="1" dirty="0" smtClean="0"/>
              <a:t>                                                     </a:t>
            </a:r>
            <a:r>
              <a:rPr lang="en-US" sz="3600" b="1" dirty="0" smtClean="0"/>
              <a:t>     </a:t>
            </a:r>
            <a:r>
              <a:rPr lang="el-GR" sz="3600" b="1" dirty="0" smtClean="0"/>
              <a:t>Μάγια Αγγέλου  </a:t>
            </a:r>
          </a:p>
          <a:p>
            <a:r>
              <a:rPr lang="el-GR" sz="36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endParaRPr lang="el-GR" sz="36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0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43554" y="5617030"/>
            <a:ext cx="314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Σας ευχαριστούμε!</a:t>
            </a:r>
            <a:endParaRPr lang="en-US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0000\Desktop\ΘΕΑΤΡΙΚΟ ΕΡΓΑΣΤΗΡΙ ΓΙΑ ΕΦΗΒΟΥ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106" y="2400547"/>
            <a:ext cx="5815574" cy="4183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7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6864" y="0"/>
            <a:ext cx="10871200" cy="126876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</a:rPr>
              <a:t>Τεχνικές Δράματος =Θεατρικές τεχνικές</a:t>
            </a:r>
            <a:br>
              <a:rPr lang="el-GR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</a:rPr>
              <a:t>           (δρω- δράση-δράμα…)</a:t>
            </a:r>
            <a:endParaRPr lang="el-G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1252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200" dirty="0" smtClean="0"/>
              <a:t>Το θέατρο αναπαριστά ανθρώπινα «δράματα», (δράσεις, συμπεριφορές, καταστάσεις)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527382" y="3140968"/>
            <a:ext cx="10561173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Bookman Old Style" pitchFamily="18" charset="0"/>
              </a:rPr>
              <a:t>Κατά την αρχαία Ελλάδα το θέατρο θεωρούνταν εκτός από πολιτιστικό και παιδαγωγικό αγαθό.  </a:t>
            </a:r>
            <a:endParaRPr lang="en-US" sz="32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el-GR" sz="3200" dirty="0" smtClean="0">
                <a:solidFill>
                  <a:schemeClr val="tx1"/>
                </a:solidFill>
                <a:latin typeface="Bookman Old Style" pitchFamily="18" charset="0"/>
              </a:rPr>
              <a:t> Η θεατρική παράσταση  «διδασκόταν».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smtClean="0"/>
              <a:t>                                                                              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431371" y="260649"/>
            <a:ext cx="11137237" cy="1631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u="sng" dirty="0" smtClean="0"/>
              <a:t>Το Δράμα στο σημερινό σχολείο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Παρακολούθηση θεατρικών παραστάσεων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Πραγματοποίηση σχολικών θεατρικών παραστάσεων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Αξιοποίηση δραματικών τεχνικών για διδακτικούς και παιδαγωγικούς στόχους.</a:t>
            </a:r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431371" y="2272937"/>
            <a:ext cx="11137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Οι  θεατρικές τεχνικές μπορούν να μετατρέψουν τον δασκαλοκεντρικό παθητικό τρόπο διδασκαλίας σε </a:t>
            </a:r>
            <a:r>
              <a:rPr lang="el-GR" sz="2800" u="sng" dirty="0" smtClean="0"/>
              <a:t>ευχάριστη μαθητοκεντρική </a:t>
            </a:r>
            <a:r>
              <a:rPr lang="el-GR" sz="2800" dirty="0" smtClean="0"/>
              <a:t>διαδικασία</a:t>
            </a:r>
          </a:p>
          <a:p>
            <a:r>
              <a:rPr lang="el-GR" sz="2800" dirty="0" smtClean="0"/>
              <a:t>με αποδεδειγμένη </a:t>
            </a:r>
            <a:r>
              <a:rPr lang="el-GR" sz="2800" u="sng" dirty="0" smtClean="0"/>
              <a:t>αποτελεσματικότητα.</a:t>
            </a:r>
            <a:endParaRPr lang="el-GR" sz="2800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431371" y="4077072"/>
            <a:ext cx="1132925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u="sng" dirty="0" smtClean="0"/>
              <a:t>Γιατί οι θεατρικές τεχνικές είναι αποτελεσματικές;</a:t>
            </a:r>
          </a:p>
          <a:p>
            <a:r>
              <a:rPr lang="el-GR" sz="2800" dirty="0" smtClean="0"/>
              <a:t>Βασίζονται σε οικείους στο παιδί μηχανισμούς έκφρασης και μάθησης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Φαντασία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Μίμηση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Κίνηση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mazon.com: Theater Drama Masks - Sticker Graphic - Auto, Wall, Laptop,  Cell, Truck Sticker for Windows, Cars, Trucks: Computers &amp; Accessori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1" r="19418" b="10261"/>
          <a:stretch/>
        </p:blipFill>
        <p:spPr bwMode="auto">
          <a:xfrm>
            <a:off x="11195382" y="2804300"/>
            <a:ext cx="817719" cy="124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Amazon.com: Theater Drama Masks - Sticker Graphic - Auto, Wall, Laptop,  Cell, Truck Sticker for Windows, Cars, Trucks: Computers &amp; Accessori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4310" r="53563" b="26062"/>
          <a:stretch/>
        </p:blipFill>
        <p:spPr bwMode="auto">
          <a:xfrm>
            <a:off x="311744" y="5088837"/>
            <a:ext cx="1088243" cy="1338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7 - TextBox"/>
          <p:cNvSpPr txBox="1"/>
          <p:nvPr/>
        </p:nvSpPr>
        <p:spPr>
          <a:xfrm>
            <a:off x="1531346" y="550845"/>
            <a:ext cx="9672809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Οι </a:t>
            </a:r>
            <a:r>
              <a:rPr lang="el-GR" sz="2200" b="1" dirty="0" smtClean="0"/>
              <a:t>θεατρικές τεχνικές  στην Εκπαίδευση ΒΟΗΘΟΥΝ ΤΟΥΣ ΜΑΘΗΤΕΣ </a:t>
            </a:r>
            <a:r>
              <a:rPr lang="el-GR" sz="2200" dirty="0" smtClean="0"/>
              <a:t>να </a:t>
            </a:r>
            <a:r>
              <a:rPr lang="el-GR" sz="2200" u="sng" dirty="0" smtClean="0"/>
              <a:t>αναπτύξουν</a:t>
            </a:r>
            <a:r>
              <a:rPr lang="el-GR" sz="2200" dirty="0" smtClean="0"/>
              <a:t> </a:t>
            </a:r>
            <a:r>
              <a:rPr lang="el-GR" sz="2200" u="sng" dirty="0" smtClean="0"/>
              <a:t>ισόρροπα τις </a:t>
            </a:r>
            <a:r>
              <a:rPr lang="el-GR" sz="2200" b="1" u="sng" dirty="0" smtClean="0"/>
              <a:t>διανοητικές, συναισθηματικές </a:t>
            </a:r>
            <a:r>
              <a:rPr lang="el-GR" sz="2200" u="sng" dirty="0" smtClean="0"/>
              <a:t>και </a:t>
            </a:r>
            <a:r>
              <a:rPr lang="el-GR" sz="2200" b="1" u="sng" dirty="0" smtClean="0"/>
              <a:t>επικοινωνιακές</a:t>
            </a:r>
            <a:r>
              <a:rPr lang="el-GR" sz="2200" u="sng" dirty="0" smtClean="0"/>
              <a:t> δεξιότητές τους </a:t>
            </a:r>
            <a:r>
              <a:rPr lang="el-GR" sz="2200" dirty="0" smtClean="0"/>
              <a:t>και μάλιστα με έναν απολαυστικό, </a:t>
            </a:r>
            <a:r>
              <a:rPr lang="el-GR" sz="2200" b="1" dirty="0" smtClean="0"/>
              <a:t>ψυχαγωγικό</a:t>
            </a:r>
            <a:r>
              <a:rPr lang="el-GR" sz="2200" dirty="0" smtClean="0"/>
              <a:t> τρόπο. </a:t>
            </a:r>
          </a:p>
          <a:p>
            <a:endParaRPr lang="el-GR" sz="2200" dirty="0" smtClean="0"/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Οι μαθητές θα </a:t>
            </a:r>
            <a:r>
              <a:rPr lang="el-GR" sz="2200" b="1" dirty="0" smtClean="0"/>
              <a:t>κινητοποιηθούν</a:t>
            </a:r>
            <a:r>
              <a:rPr lang="el-GR" sz="2200" dirty="0" smtClean="0"/>
              <a:t>, ώστε να εμπλακούν </a:t>
            </a:r>
            <a:r>
              <a:rPr lang="el-GR" sz="2200" b="1" dirty="0" smtClean="0"/>
              <a:t>ενεργά</a:t>
            </a:r>
            <a:r>
              <a:rPr lang="el-GR" sz="2200" dirty="0" smtClean="0"/>
              <a:t> στη διαδικασία της μάθησης.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Θα  καλλιεργηθεί η </a:t>
            </a:r>
            <a:r>
              <a:rPr lang="el-GR" sz="2200" b="1" dirty="0" smtClean="0"/>
              <a:t>κριτική</a:t>
            </a:r>
            <a:r>
              <a:rPr lang="el-GR" sz="2200" dirty="0" smtClean="0"/>
              <a:t> ικανότητά τους.</a:t>
            </a: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Θα βελτιωθεί η </a:t>
            </a:r>
            <a:r>
              <a:rPr lang="el-GR" sz="2200" b="1" dirty="0" smtClean="0"/>
              <a:t>ομιλία</a:t>
            </a:r>
            <a:r>
              <a:rPr lang="el-GR" sz="2200" dirty="0" smtClean="0"/>
              <a:t>, η ενεργή </a:t>
            </a:r>
            <a:r>
              <a:rPr lang="el-GR" sz="2200" b="1" dirty="0" smtClean="0"/>
              <a:t>ακρόαση</a:t>
            </a:r>
            <a:r>
              <a:rPr lang="el-GR" sz="2200" dirty="0" smtClean="0"/>
              <a:t> και η </a:t>
            </a:r>
            <a:r>
              <a:rPr lang="el-GR" sz="2200" b="1" dirty="0" smtClean="0"/>
              <a:t>γραφή.</a:t>
            </a:r>
            <a:endParaRPr lang="en-US" sz="2200" b="1" dirty="0" smtClean="0"/>
          </a:p>
          <a:p>
            <a:pPr marL="0" lvl="1">
              <a:buFont typeface="Wingdings" pitchFamily="2" charset="2"/>
              <a:buChar char="Ø"/>
            </a:pPr>
            <a:r>
              <a:rPr lang="el-GR" sz="2200" dirty="0" smtClean="0"/>
              <a:t>Θα μάθουν να αναγνωρίζουν και να εξωτερικεύουν με δόκιμο τρόπο τα </a:t>
            </a:r>
            <a:r>
              <a:rPr lang="el-GR" sz="2200" b="1" dirty="0" smtClean="0"/>
              <a:t>συναισθήματά</a:t>
            </a:r>
            <a:r>
              <a:rPr lang="el-GR" sz="2200" dirty="0" smtClean="0"/>
              <a:t> τους, καθώς και να κατανοούν τα συναισθήματα των άλλων, αναπτύσσοντας τις επικοινωνιακές δυνατότητές τους.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Θα ενισχυθεί το </a:t>
            </a:r>
            <a:r>
              <a:rPr lang="el-GR" sz="2200" b="1" dirty="0" smtClean="0"/>
              <a:t>ομαδικό</a:t>
            </a:r>
            <a:r>
              <a:rPr lang="el-GR" sz="2200" dirty="0" smtClean="0"/>
              <a:t> πνεύμα μεταξύ τους  (</a:t>
            </a:r>
            <a:r>
              <a:rPr lang="el-GR" sz="2200" dirty="0" err="1" smtClean="0"/>
              <a:t>ομαδοσυνεργατική</a:t>
            </a:r>
            <a:r>
              <a:rPr lang="el-GR" sz="2200" dirty="0" smtClean="0"/>
              <a:t> μέθοδος).</a:t>
            </a: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Οι πιο </a:t>
            </a:r>
            <a:r>
              <a:rPr lang="el-GR" sz="2200" b="1" dirty="0" smtClean="0"/>
              <a:t>ντροπαλοί  θα ενθαρρυνθούν </a:t>
            </a:r>
            <a:r>
              <a:rPr lang="el-GR" sz="2200" dirty="0" smtClean="0"/>
              <a:t>να συμμετάσχουν στο μάθημα, αφού θα νιώθουν αποδεκτοί από την ομάδα.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Θα επιλυθούν/ αμβλυνθούν τυχόν </a:t>
            </a:r>
            <a:r>
              <a:rPr lang="el-GR" sz="2200" b="1" dirty="0" smtClean="0"/>
              <a:t>συγκρούσεις</a:t>
            </a:r>
            <a:r>
              <a:rPr lang="el-GR" sz="2200" dirty="0" smtClean="0"/>
              <a:t> μεταξύ τους, αφού οι θεατρικές τεχνικές λειτουργούν ρυθμιστικά σε θέματα εντάσεων και περιθωριοποίησης.</a:t>
            </a:r>
            <a:endParaRPr lang="en-US" sz="2200" dirty="0" smtClean="0"/>
          </a:p>
          <a:p>
            <a:endParaRPr lang="en-US" sz="2200" dirty="0" smtClean="0"/>
          </a:p>
          <a:p>
            <a:endParaRPr lang="el-GR" sz="2200" dirty="0" smtClean="0"/>
          </a:p>
          <a:p>
            <a:pP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08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724" y="506669"/>
            <a:ext cx="11731083" cy="308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ΣΕΜΙΝΑΡΙΟ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</a:pP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σεμινάριο 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“Τεχνικές του Δράματος και Αυτοέκφρασης στην Εκπαίδευση"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βασίζεται 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</a:t>
            </a:r>
            <a:r>
              <a:rPr lang="el-GR" u="sng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θεωρία της </a:t>
            </a:r>
            <a:r>
              <a:rPr lang="el-GR" u="sng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πολλαπλής νοημοσύνης 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Howard Gardner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1988) καθώς και σ’ εκείνες που σχετίζονται με τη </a:t>
            </a:r>
            <a:r>
              <a:rPr lang="el-GR" u="sng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συναισθηματική νοημοσύνη 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Goleman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1995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</a:pP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Μεθοδολογία: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πρακτική, ευχάριστη, δημιουργική.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</a:pP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βασικές αρχές, μέθοδοι και εργαλεία μας δόθηκαν μέσα 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 </a:t>
            </a: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βιωματική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εμπειρία, 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ομαδικές 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τεχνικές και πολύ 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«παιχνίδι».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</a:pP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Μετά 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κάθε δράση 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ακολουθούσε συζήτηση και 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ανταλλαγή εντυπώσεων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buSzPts val="1400"/>
              <a:buFont typeface="Wingdings" panose="05000000000000000000" pitchFamily="2" charset="2"/>
              <a:buChar char=""/>
            </a:pP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Υλικά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χαρτιά, χαρτόνια, μολύβια, μαρκαδόροι, υφάσματα, μανταλάκια, μουσικά όργανα, το ίδιο μας το σώμα. Αντίθετα, πολύ λίγη τεχνολογία...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00" y="3842563"/>
            <a:ext cx="3689660" cy="2767243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94864" y="3556658"/>
            <a:ext cx="3402287" cy="278238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3586250"/>
            <a:ext cx="4598127" cy="30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3777" y="498757"/>
            <a:ext cx="105936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ΣΤΟΧΟΙ </a:t>
            </a:r>
            <a:r>
              <a:rPr lang="el-GR" sz="20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</a:t>
            </a:r>
            <a:r>
              <a:rPr lang="el-GR" sz="2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ΣΕΜΙΝΑΡΙΟΥ </a:t>
            </a:r>
            <a:endParaRPr lang="el-GR" sz="2000" b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εξοικειωθούμε με εργαλεία για να διδάξουμε μ’ ένα διαφορετικό τρόπο,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αποκτήσουμε ικανότητες για να συντονίζουμε και να ενεργοποιούμε τις 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ομάδες, </a:t>
            </a:r>
            <a:endParaRPr lang="el-GR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βοηθήσουμε τους μαθητές να αναπτύξουν τη συναισθηματική νοημοσύνη τους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ενισχύσουμε τη συμμετοχή και τα κίνητρα στην τάξη,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αναδείξουμε τη σημασία της δουλειάς με </a:t>
            </a:r>
            <a:r>
              <a:rPr lang="el-GR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συνεταιριστικό πνεύμα,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δουλέψουμε τ</a:t>
            </a:r>
            <a:r>
              <a:rPr lang="el-GR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ις δεξιότητες επί τόπου επίλυσης συγκρούσεων,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προσπαθήσουμε για τη </a:t>
            </a:r>
            <a:r>
              <a:rPr lang="el-GR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βελτίωση των διαπροσωπικών σχέσεων μέσα στη σχολική κοινότητα.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4" y="3056709"/>
            <a:ext cx="5624709" cy="3416309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6583679" y="3187337"/>
            <a:ext cx="4885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συμμετέχουσες: </a:t>
            </a:r>
            <a:endParaRPr lang="en-US" b="1" u="sng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b="1" u="sng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Jana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Vykoukalová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 Δημοκρατία της Τσεχίας, 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aria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eterson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την Εσθονία,  </a:t>
            </a:r>
            <a:endParaRPr lang="en-US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Sanja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Franjčić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Marijana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Radoš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την Κροατία, </a:t>
            </a:r>
          </a:p>
          <a:p>
            <a:pPr>
              <a:buFont typeface="Wingdings" pitchFamily="2" charset="2"/>
              <a:buChar char="§"/>
            </a:pP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Δέσποινα </a:t>
            </a: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Κλαδίτου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η 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Θεοδώρα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Μπέτσου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την Ελλάδα.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43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t="8274" r="25474" b="-100"/>
          <a:stretch/>
        </p:blipFill>
        <p:spPr>
          <a:xfrm>
            <a:off x="8511988" y="412968"/>
            <a:ext cx="3502693" cy="3265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9" y="3778625"/>
            <a:ext cx="4356684" cy="290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8172" y="161366"/>
            <a:ext cx="8173137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ΕΚΠΑΙΔΕΥΤΡΙΕΣ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Elena </a:t>
            </a:r>
            <a:r>
              <a:rPr lang="en-US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Guichot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μας δίδαξε τις τρεις πρώτες 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μέρες. Καθηγήτρια 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Ισπανικής Φιλολογίας στο Πανεπιστήμιο της Σεβίλλης. Διδάσκει Γλώσσα και  Λογοτεχνία από το 2011, ενώ  τα ερευνητικά της ενδιαφέροντα σχετίζονται με την επικοινωνία, τη γλώσσα και την κουλτούρα. </a:t>
            </a:r>
            <a:endParaRPr lang="el-GR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284617" y="2528051"/>
            <a:ext cx="394498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licia</a:t>
            </a:r>
            <a:r>
              <a:rPr lang="en-US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Carrasco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μουσικός και </a:t>
            </a:r>
            <a:r>
              <a:rPr lang="el-GR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μουσικοθεραπεύτρια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78823" y="4911634"/>
            <a:ext cx="6609805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Helena</a:t>
            </a: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Renuncio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εξαιρετική </a:t>
            </a:r>
            <a:r>
              <a:rPr lang="el-GR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εμψυχώτρια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συγγραφέας και κοινωνική ακτιβίστρια στο φεμινιστικό </a:t>
            </a:r>
            <a:r>
              <a:rPr lang="el-GR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κίνημα.Με</a:t>
            </a: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πολλά ενδιαφέροντα και πλατιά ενημέρωση,. Έρχεται συχνά στην Ελλάδα κι έχει φίλους εδώ!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956962"/>
            <a:ext cx="3984171" cy="29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7900" y="1845923"/>
            <a:ext cx="5635200" cy="134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Ανοίγουμε τα χαρτιά μας»: μια άσκηση αυτογνωσίας και </a:t>
            </a:r>
            <a:r>
              <a:rPr lang="el-GR" b="1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αυτοπαρουσίασης</a:t>
            </a:r>
            <a:endParaRPr lang="el-GR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(κίνητρα, προηγούμενη εμπειρία, προσδοκίες…)</a:t>
            </a:r>
            <a: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002" y="452769"/>
            <a:ext cx="2247900" cy="1186607"/>
          </a:xfrm>
          <a:prstGeom prst="rect">
            <a:avLst/>
          </a:prstGeom>
          <a:solidFill>
            <a:srgbClr val="DFDA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b="1" baseline="30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ΜΕΡΑ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ΔΕΥΤΕΡΑ 27/1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 Η ΟΙΚΕΙΩΣΗ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9" b="26169"/>
          <a:stretch/>
        </p:blipFill>
        <p:spPr>
          <a:xfrm>
            <a:off x="6497247" y="894820"/>
            <a:ext cx="5228588" cy="4551243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1116108" y="3105837"/>
            <a:ext cx="52981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Παρουσιάζουμε τα σχολεία μας, με μικρά βίντεο. </a:t>
            </a:r>
          </a:p>
          <a:p>
            <a:endParaRPr lang="el-GR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Συζήτηση </a:t>
            </a:r>
            <a:r>
              <a:rPr lang="el-GR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για τα κοινά μας προβλήματα, για το πώς η ευρωπαϊκή και παγκόσμια κρίση αντανακλάται στην εκπαίδευση.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3" y="160069"/>
            <a:ext cx="3375547" cy="2531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97" y="3425300"/>
            <a:ext cx="4130723" cy="3098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r="27115"/>
          <a:stretch/>
        </p:blipFill>
        <p:spPr>
          <a:xfrm>
            <a:off x="235131" y="2514602"/>
            <a:ext cx="3265715" cy="40821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17567" y="235135"/>
            <a:ext cx="4481404" cy="2462213"/>
          </a:xfrm>
          <a:prstGeom prst="rect">
            <a:avLst/>
          </a:prstGeom>
          <a:solidFill>
            <a:srgbClr val="DFDA00"/>
          </a:solidFill>
        </p:spPr>
        <p:txBody>
          <a:bodyPr wrap="square">
            <a:spAutoFit/>
          </a:bodyPr>
          <a:lstStyle/>
          <a:p>
            <a:r>
              <a:rPr lang="el-GR" sz="2200" b="1" dirty="0" smtClean="0"/>
              <a:t>Ξεκινάμε! Κίνηση και παιχνίδι! </a:t>
            </a:r>
            <a:r>
              <a:rPr lang="el-GR" sz="2200" dirty="0" smtClean="0"/>
              <a:t>Κίνηση στον χώρο, παιχνίδι  για να «σπάσει ο πάγος». Και τα δύο απαραίτητα  όταν εφαρμόζεις θεατρικές τεχνικές, για να δημιουργηθεί αίσθημα ασφάλειας και κλίμα εμπιστοσύνης.</a:t>
            </a:r>
            <a:endParaRPr lang="en-US" sz="2200" dirty="0"/>
          </a:p>
        </p:txBody>
      </p:sp>
      <p:pic>
        <p:nvPicPr>
          <p:cNvPr id="1026" name="Picture 2" descr="C:\Users\0000\Desktop\ωερ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7677" y="0"/>
            <a:ext cx="3529557" cy="3631474"/>
          </a:xfrm>
          <a:prstGeom prst="rect">
            <a:avLst/>
          </a:prstGeom>
          <a:noFill/>
        </p:spPr>
      </p:pic>
      <p:pic>
        <p:nvPicPr>
          <p:cNvPr id="4098" name="Picture 2" descr="F:\σεβίλλη\Έλεν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9223" y="2752209"/>
            <a:ext cx="4132217" cy="3896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3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2506</TotalTime>
  <Words>1370</Words>
  <Application>Microsoft Office PowerPoint</Application>
  <PresentationFormat>Ευρεία οθόνη</PresentationFormat>
  <Paragraphs>149</Paragraphs>
  <Slides>18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Times New Roman</vt:lpstr>
      <vt:lpstr>Verdana</vt:lpstr>
      <vt:lpstr>Wingdings</vt:lpstr>
      <vt:lpstr>Office Theme</vt:lpstr>
      <vt:lpstr>TECHNIQUES OF DRAMA AND SELF-EXPRESSION IN EDUCATION </vt:lpstr>
      <vt:lpstr>Τεχνικές Δράματος =Θεατρικές τεχνικές            (δρω- δράση-δράμα…)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2η ΜΕΡΑ ΤΡΙΤΗ 28/1 Το Δράμα ως μορφή κοινωνικής τέχνης… </vt:lpstr>
      <vt:lpstr>O Διάδρομος της Συνείδησης:                     Δραματική τεχνική  του A. Boal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Theodwra</dc:creator>
  <cp:lastModifiedBy>manolis</cp:lastModifiedBy>
  <cp:revision>196</cp:revision>
  <dcterms:created xsi:type="dcterms:W3CDTF">2020-09-02T10:48:29Z</dcterms:created>
  <dcterms:modified xsi:type="dcterms:W3CDTF">2020-10-18T14:05:13Z</dcterms:modified>
</cp:coreProperties>
</file>